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</p:sldIdLst>
  <p:sldSz cx="18288000" cy="10287000"/>
  <p:notesSz cx="6858000" cy="9144000"/>
  <p:embeddedFontLst>
    <p:embeddedFont>
      <p:font typeface="Libre Baskerville" charset="1" panose="02000000000000000000"/>
      <p:regular r:id="rId6"/>
    </p:embeddedFont>
    <p:embeddedFont>
      <p:font typeface="Libre Baskerville Bold" charset="1" panose="02000000000000000000"/>
      <p:regular r:id="rId7"/>
    </p:embeddedFont>
    <p:embeddedFont>
      <p:font typeface="Libre Baskerville Italics" charset="1" panose="020000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Bukhari Script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32" Target="slides/slide19.xml" Type="http://schemas.openxmlformats.org/officeDocument/2006/relationships/slide"/><Relationship Id="rId33" Target="slides/slide20.xml" Type="http://schemas.openxmlformats.org/officeDocument/2006/relationships/slide"/><Relationship Id="rId34" Target="slides/slide21.xml" Type="http://schemas.openxmlformats.org/officeDocument/2006/relationships/slide"/><Relationship Id="rId35" Target="slides/slide22.xml" Type="http://schemas.openxmlformats.org/officeDocument/2006/relationships/slide"/><Relationship Id="rId36" Target="slides/slide23.xml" Type="http://schemas.openxmlformats.org/officeDocument/2006/relationships/slide"/><Relationship Id="rId37" Target="slides/slide24.xml" Type="http://schemas.openxmlformats.org/officeDocument/2006/relationships/slide"/><Relationship Id="rId38" Target="slides/slide25.xml" Type="http://schemas.openxmlformats.org/officeDocument/2006/relationships/slide"/><Relationship Id="rId39" Target="slides/slide26.xml" Type="http://schemas.openxmlformats.org/officeDocument/2006/relationships/slide"/><Relationship Id="rId4" Target="theme/theme1.xml" Type="http://schemas.openxmlformats.org/officeDocument/2006/relationships/theme"/><Relationship Id="rId40" Target="slides/slide27.xml" Type="http://schemas.openxmlformats.org/officeDocument/2006/relationships/slide"/><Relationship Id="rId41" Target="slides/slide28.xml" Type="http://schemas.openxmlformats.org/officeDocument/2006/relationships/slide"/><Relationship Id="rId42" Target="slides/slide29.xml" Type="http://schemas.openxmlformats.org/officeDocument/2006/relationships/slide"/><Relationship Id="rId43" Target="slides/slide30.xml" Type="http://schemas.openxmlformats.org/officeDocument/2006/relationships/slide"/><Relationship Id="rId44" Target="slides/slide31.xml" Type="http://schemas.openxmlformats.org/officeDocument/2006/relationships/slide"/><Relationship Id="rId45" Target="slides/slide32.xml" Type="http://schemas.openxmlformats.org/officeDocument/2006/relationships/slide"/><Relationship Id="rId46" Target="slides/slide33.xml" Type="http://schemas.openxmlformats.org/officeDocument/2006/relationships/slide"/><Relationship Id="rId47" Target="slides/slide34.xml" Type="http://schemas.openxmlformats.org/officeDocument/2006/relationships/slide"/><Relationship Id="rId48" Target="slides/slide35.xml" Type="http://schemas.openxmlformats.org/officeDocument/2006/relationships/slide"/><Relationship Id="rId49" Target="slides/slide36.xml" Type="http://schemas.openxmlformats.org/officeDocument/2006/relationships/slide"/><Relationship Id="rId5" Target="tableStyles.xml" Type="http://schemas.openxmlformats.org/officeDocument/2006/relationships/tableStyles"/><Relationship Id="rId50" Target="slides/slide37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5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83879" y="155896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14588" y="3158983"/>
            <a:ext cx="13458825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Lakeland Amateur </a:t>
            </a:r>
          </a:p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Radio Club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209934" y="6476071"/>
            <a:ext cx="7868127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Libre Baskerville Bold"/>
              </a:rPr>
              <a:t>March 11,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65457" y="1665938"/>
            <a:ext cx="10357087" cy="6955124"/>
          </a:xfrm>
          <a:custGeom>
            <a:avLst/>
            <a:gdLst/>
            <a:ahLst/>
            <a:cxnLst/>
            <a:rect r="r" b="b" t="t" l="l"/>
            <a:pathLst>
              <a:path h="6955124" w="10357087">
                <a:moveTo>
                  <a:pt x="0" y="0"/>
                </a:moveTo>
                <a:lnTo>
                  <a:pt x="10357086" y="0"/>
                </a:lnTo>
                <a:lnTo>
                  <a:pt x="10357086" y="6955124"/>
                </a:lnTo>
                <a:lnTo>
                  <a:pt x="0" y="695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17798" y="450121"/>
            <a:ext cx="5987449" cy="5987449"/>
          </a:xfrm>
          <a:custGeom>
            <a:avLst/>
            <a:gdLst/>
            <a:ahLst/>
            <a:cxnLst/>
            <a:rect r="r" b="b" t="t" l="l"/>
            <a:pathLst>
              <a:path h="5987449" w="5987449">
                <a:moveTo>
                  <a:pt x="0" y="0"/>
                </a:moveTo>
                <a:lnTo>
                  <a:pt x="5987450" y="0"/>
                </a:lnTo>
                <a:lnTo>
                  <a:pt x="5987450" y="5987449"/>
                </a:lnTo>
                <a:lnTo>
                  <a:pt x="0" y="5987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30236" y="130962"/>
            <a:ext cx="8480740" cy="4535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43"/>
              </a:lnSpc>
            </a:pPr>
            <a:r>
              <a:rPr lang="en-US" sz="13031">
                <a:solidFill>
                  <a:srgbClr val="FFFFFF"/>
                </a:solidFill>
                <a:latin typeface="Libre Baskerville Bold"/>
              </a:rPr>
              <a:t>What is APRS?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49234" y="4754569"/>
            <a:ext cx="5509766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Automatic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249234" y="5983294"/>
            <a:ext cx="344001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Packet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7144999"/>
            <a:ext cx="5326707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Reporting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44000" y="8373724"/>
            <a:ext cx="3869978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System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2847" y="749398"/>
            <a:ext cx="17482305" cy="822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Libre Baskerville"/>
              </a:rPr>
              <a:t>Invented by WB4APR Bob Bruninga (SK) in 1982 to plot Naval positions, first used as Connectionless Emergency Traffic System in 1984 </a:t>
            </a:r>
          </a:p>
          <a:p>
            <a:pPr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Libre Baskerville"/>
              </a:rPr>
              <a:t>Data Mode</a:t>
            </a:r>
          </a:p>
          <a:p>
            <a:pPr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Libre Baskerville"/>
              </a:rPr>
              <a:t>Usually on 144.390 in the USA (can be on other frequencies)</a:t>
            </a:r>
          </a:p>
          <a:p>
            <a:pPr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Libre Baskerville"/>
              </a:rPr>
              <a:t>Can include GPS object location, weather, text messages, email, announcements, queries, and telemetry</a:t>
            </a:r>
          </a:p>
          <a:p>
            <a:pPr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Libre Baskerville"/>
              </a:rPr>
              <a:t>Was originally local but now can be digi-peated or even sent to/through the internet</a:t>
            </a:r>
          </a:p>
          <a:p>
            <a:pPr marL="971550" indent="-485775" lvl="1">
              <a:lnSpc>
                <a:spcPts val="5400"/>
              </a:lnSpc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Libre Baskerville"/>
              </a:rPr>
              <a:t>Built on AX-25 and is broadcast (fire and forget) as opposed to session based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80548" y="1546899"/>
            <a:ext cx="3326904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TNCs,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54886" y="3487846"/>
            <a:ext cx="6778228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Digi-peaters,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03144" y="5510517"/>
            <a:ext cx="6081712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and I-Gates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775400" y="7529817"/>
            <a:ext cx="473719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(Oh my!)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9932" y="272599"/>
            <a:ext cx="3913508" cy="2141988"/>
          </a:xfrm>
          <a:custGeom>
            <a:avLst/>
            <a:gdLst/>
            <a:ahLst/>
            <a:cxnLst/>
            <a:rect r="r" b="b" t="t" l="l"/>
            <a:pathLst>
              <a:path h="2141988" w="3913508">
                <a:moveTo>
                  <a:pt x="0" y="0"/>
                </a:moveTo>
                <a:lnTo>
                  <a:pt x="3913508" y="0"/>
                </a:lnTo>
                <a:lnTo>
                  <a:pt x="3913508" y="2141989"/>
                </a:lnTo>
                <a:lnTo>
                  <a:pt x="0" y="2141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820" r="0" b="-34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732009" y="0"/>
            <a:ext cx="2047137" cy="3744457"/>
          </a:xfrm>
          <a:custGeom>
            <a:avLst/>
            <a:gdLst/>
            <a:ahLst/>
            <a:cxnLst/>
            <a:rect r="r" b="b" t="t" l="l"/>
            <a:pathLst>
              <a:path h="3744457" w="2047137">
                <a:moveTo>
                  <a:pt x="0" y="0"/>
                </a:moveTo>
                <a:lnTo>
                  <a:pt x="2047137" y="0"/>
                </a:lnTo>
                <a:lnTo>
                  <a:pt x="2047137" y="3744457"/>
                </a:lnTo>
                <a:lnTo>
                  <a:pt x="0" y="37444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2240" t="0" r="-7164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217760" y="431629"/>
            <a:ext cx="10598212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>
                <a:solidFill>
                  <a:srgbClr val="FFFFFF"/>
                </a:solidFill>
                <a:latin typeface="Libre Baskerville"/>
              </a:rPr>
              <a:t>Transceiver + TNC/Sound Card/Modem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874994" y="2575209"/>
            <a:ext cx="8607028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Some radios all in one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9932" y="3364569"/>
            <a:ext cx="3425483" cy="3425483"/>
          </a:xfrm>
          <a:custGeom>
            <a:avLst/>
            <a:gdLst/>
            <a:ahLst/>
            <a:cxnLst/>
            <a:rect r="r" b="b" t="t" l="l"/>
            <a:pathLst>
              <a:path h="3425483" w="3425483">
                <a:moveTo>
                  <a:pt x="0" y="0"/>
                </a:moveTo>
                <a:lnTo>
                  <a:pt x="3425483" y="0"/>
                </a:lnTo>
                <a:lnTo>
                  <a:pt x="3425483" y="3425483"/>
                </a:lnTo>
                <a:lnTo>
                  <a:pt x="0" y="3425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9932" y="272599"/>
            <a:ext cx="3913508" cy="2141988"/>
          </a:xfrm>
          <a:custGeom>
            <a:avLst/>
            <a:gdLst/>
            <a:ahLst/>
            <a:cxnLst/>
            <a:rect r="r" b="b" t="t" l="l"/>
            <a:pathLst>
              <a:path h="2141988" w="3913508">
                <a:moveTo>
                  <a:pt x="0" y="0"/>
                </a:moveTo>
                <a:lnTo>
                  <a:pt x="3913508" y="0"/>
                </a:lnTo>
                <a:lnTo>
                  <a:pt x="3913508" y="2141989"/>
                </a:lnTo>
                <a:lnTo>
                  <a:pt x="0" y="21419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20" r="0" b="-34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32009" y="0"/>
            <a:ext cx="2047137" cy="3744457"/>
          </a:xfrm>
          <a:custGeom>
            <a:avLst/>
            <a:gdLst/>
            <a:ahLst/>
            <a:cxnLst/>
            <a:rect r="r" b="b" t="t" l="l"/>
            <a:pathLst>
              <a:path h="3744457" w="2047137">
                <a:moveTo>
                  <a:pt x="0" y="0"/>
                </a:moveTo>
                <a:lnTo>
                  <a:pt x="2047137" y="0"/>
                </a:lnTo>
                <a:lnTo>
                  <a:pt x="2047137" y="3744457"/>
                </a:lnTo>
                <a:lnTo>
                  <a:pt x="0" y="37444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2240" t="0" r="-7164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36279" y="4510591"/>
            <a:ext cx="3705223" cy="1800738"/>
          </a:xfrm>
          <a:custGeom>
            <a:avLst/>
            <a:gdLst/>
            <a:ahLst/>
            <a:cxnLst/>
            <a:rect r="r" b="b" t="t" l="l"/>
            <a:pathLst>
              <a:path h="1800738" w="3705223">
                <a:moveTo>
                  <a:pt x="0" y="0"/>
                </a:moveTo>
                <a:lnTo>
                  <a:pt x="3705223" y="0"/>
                </a:lnTo>
                <a:lnTo>
                  <a:pt x="3705223" y="1800739"/>
                </a:lnTo>
                <a:lnTo>
                  <a:pt x="0" y="1800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17760" y="431629"/>
            <a:ext cx="10598212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>
                <a:solidFill>
                  <a:srgbClr val="FFFFFF"/>
                </a:solidFill>
                <a:latin typeface="Libre Baskerville"/>
              </a:rPr>
              <a:t>Transceiver + TNC/Sound Card/Modem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74994" y="2575209"/>
            <a:ext cx="8607028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Some radios all in one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17760" y="4224557"/>
            <a:ext cx="9921496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Can be radio plus TNC/Sound Card/Modem Hardware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69653" y="8160269"/>
            <a:ext cx="2171848" cy="1994631"/>
          </a:xfrm>
          <a:custGeom>
            <a:avLst/>
            <a:gdLst/>
            <a:ahLst/>
            <a:cxnLst/>
            <a:rect r="r" b="b" t="t" l="l"/>
            <a:pathLst>
              <a:path h="1994631" w="2171848">
                <a:moveTo>
                  <a:pt x="0" y="0"/>
                </a:moveTo>
                <a:lnTo>
                  <a:pt x="2171849" y="0"/>
                </a:lnTo>
                <a:lnTo>
                  <a:pt x="2171849" y="1994632"/>
                </a:lnTo>
                <a:lnTo>
                  <a:pt x="0" y="199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09932" y="7868999"/>
            <a:ext cx="2865257" cy="2148943"/>
          </a:xfrm>
          <a:custGeom>
            <a:avLst/>
            <a:gdLst/>
            <a:ahLst/>
            <a:cxnLst/>
            <a:rect r="r" b="b" t="t" l="l"/>
            <a:pathLst>
              <a:path h="2148943" w="2865257">
                <a:moveTo>
                  <a:pt x="0" y="0"/>
                </a:moveTo>
                <a:lnTo>
                  <a:pt x="2865258" y="0"/>
                </a:lnTo>
                <a:lnTo>
                  <a:pt x="2865258" y="2148943"/>
                </a:lnTo>
                <a:lnTo>
                  <a:pt x="0" y="2148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9932" y="3364569"/>
            <a:ext cx="3425483" cy="3425483"/>
          </a:xfrm>
          <a:custGeom>
            <a:avLst/>
            <a:gdLst/>
            <a:ahLst/>
            <a:cxnLst/>
            <a:rect r="r" b="b" t="t" l="l"/>
            <a:pathLst>
              <a:path h="3425483" w="3425483">
                <a:moveTo>
                  <a:pt x="0" y="0"/>
                </a:moveTo>
                <a:lnTo>
                  <a:pt x="3425483" y="0"/>
                </a:lnTo>
                <a:lnTo>
                  <a:pt x="3425483" y="3425483"/>
                </a:lnTo>
                <a:lnTo>
                  <a:pt x="0" y="3425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9932" y="272599"/>
            <a:ext cx="3913508" cy="2141988"/>
          </a:xfrm>
          <a:custGeom>
            <a:avLst/>
            <a:gdLst/>
            <a:ahLst/>
            <a:cxnLst/>
            <a:rect r="r" b="b" t="t" l="l"/>
            <a:pathLst>
              <a:path h="2141988" w="3913508">
                <a:moveTo>
                  <a:pt x="0" y="0"/>
                </a:moveTo>
                <a:lnTo>
                  <a:pt x="3913508" y="0"/>
                </a:lnTo>
                <a:lnTo>
                  <a:pt x="3913508" y="2141989"/>
                </a:lnTo>
                <a:lnTo>
                  <a:pt x="0" y="2141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820" r="0" b="-34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732009" y="0"/>
            <a:ext cx="2047137" cy="3744457"/>
          </a:xfrm>
          <a:custGeom>
            <a:avLst/>
            <a:gdLst/>
            <a:ahLst/>
            <a:cxnLst/>
            <a:rect r="r" b="b" t="t" l="l"/>
            <a:pathLst>
              <a:path h="3744457" w="2047137">
                <a:moveTo>
                  <a:pt x="0" y="0"/>
                </a:moveTo>
                <a:lnTo>
                  <a:pt x="2047137" y="0"/>
                </a:lnTo>
                <a:lnTo>
                  <a:pt x="2047137" y="3744457"/>
                </a:lnTo>
                <a:lnTo>
                  <a:pt x="0" y="3744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2240" t="0" r="-71641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36279" y="4510591"/>
            <a:ext cx="3705223" cy="1800738"/>
          </a:xfrm>
          <a:custGeom>
            <a:avLst/>
            <a:gdLst/>
            <a:ahLst/>
            <a:cxnLst/>
            <a:rect r="r" b="b" t="t" l="l"/>
            <a:pathLst>
              <a:path h="1800738" w="3705223">
                <a:moveTo>
                  <a:pt x="0" y="0"/>
                </a:moveTo>
                <a:lnTo>
                  <a:pt x="3705223" y="0"/>
                </a:lnTo>
                <a:lnTo>
                  <a:pt x="3705223" y="1800739"/>
                </a:lnTo>
                <a:lnTo>
                  <a:pt x="0" y="1800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217760" y="431629"/>
            <a:ext cx="10598212" cy="163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80"/>
              </a:lnSpc>
              <a:spcBef>
                <a:spcPct val="0"/>
              </a:spcBef>
            </a:pPr>
            <a:r>
              <a:rPr lang="en-US" sz="5400">
                <a:solidFill>
                  <a:srgbClr val="FFFFFF"/>
                </a:solidFill>
                <a:latin typeface="Libre Baskerville"/>
              </a:rPr>
              <a:t>Transceiver + TNC/Sound Card/Modem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874994" y="2575209"/>
            <a:ext cx="8607028" cy="87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Some radios all in one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217760" y="4224557"/>
            <a:ext cx="9921496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Can be radio plus TNC/Sound Card/Modem Hardware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83252" y="7526001"/>
            <a:ext cx="9921496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Can be radio plus sound card plus software based TNC/modem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13313" y="290391"/>
            <a:ext cx="646137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DIGI-peater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97823" y="1853364"/>
            <a:ext cx="8814941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Digital Repeater.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13313" y="290391"/>
            <a:ext cx="646137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DIGI-peater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97823" y="1853364"/>
            <a:ext cx="8814941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Digital Repeater.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98293" y="3946853"/>
            <a:ext cx="948982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latin typeface="Libre Baskerville"/>
              </a:rPr>
              <a:t>Polk is well covered by its APRS DIGI-peater network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13313" y="290391"/>
            <a:ext cx="646137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DIGI-peater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97823" y="1853364"/>
            <a:ext cx="8814941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Digital Repeater.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98293" y="3946853"/>
            <a:ext cx="948982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5200">
                <a:solidFill>
                  <a:srgbClr val="FFFFFF"/>
                </a:solidFill>
                <a:latin typeface="Libre Baskerville"/>
              </a:rPr>
              <a:t>Polk is well covered by its APRS DIGI-peater network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6385253"/>
            <a:ext cx="18288000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40"/>
              </a:lnSpc>
              <a:spcBef>
                <a:spcPct val="0"/>
              </a:spcBef>
            </a:pPr>
            <a:r>
              <a:rPr lang="en-US" sz="4700">
                <a:solidFill>
                  <a:srgbClr val="FFFFFF"/>
                </a:solidFill>
                <a:latin typeface="Libre Baskerville"/>
              </a:rPr>
              <a:t>WC4PEM (Polk Emergency Management) and others contribute to a mesh network that covers most of Polk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114611" y="0"/>
            <a:ext cx="13892303" cy="10215474"/>
          </a:xfrm>
          <a:custGeom>
            <a:avLst/>
            <a:gdLst/>
            <a:ahLst/>
            <a:cxnLst/>
            <a:rect r="r" b="b" t="t" l="l"/>
            <a:pathLst>
              <a:path h="10215474" w="13892303">
                <a:moveTo>
                  <a:pt x="0" y="0"/>
                </a:moveTo>
                <a:lnTo>
                  <a:pt x="13892303" y="0"/>
                </a:lnTo>
                <a:lnTo>
                  <a:pt x="13892303" y="10215474"/>
                </a:lnTo>
                <a:lnTo>
                  <a:pt x="0" y="1021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08825" y="404813"/>
            <a:ext cx="327034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i-Gate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77060" y="1996381"/>
            <a:ext cx="913388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Internet Gateway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08825" y="404813"/>
            <a:ext cx="327034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i-Gate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77060" y="1996381"/>
            <a:ext cx="913388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Internet Gateway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83404" y="3606106"/>
            <a:ext cx="14876019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FFFFFF"/>
                </a:solidFill>
                <a:latin typeface="Libre Baskerville"/>
              </a:rPr>
              <a:t>Can be listen only or can also DIGI-peat/inject traffic from the internet.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08825" y="404813"/>
            <a:ext cx="327034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i-Gate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77060" y="1996381"/>
            <a:ext cx="913388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Internet Gateway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83404" y="3606106"/>
            <a:ext cx="14876019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FFFFFF"/>
                </a:solidFill>
                <a:latin typeface="Libre Baskerville"/>
              </a:rPr>
              <a:t>Can be listen only or can also DIGI-peat/inject traffic from the internet.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508825" y="404813"/>
            <a:ext cx="327034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i-Gate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77060" y="1996381"/>
            <a:ext cx="913388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Internet Gateway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83404" y="3606106"/>
            <a:ext cx="14876019" cy="189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300">
                <a:solidFill>
                  <a:srgbClr val="FFFFFF"/>
                </a:solidFill>
                <a:latin typeface="Libre Baskerville"/>
              </a:rPr>
              <a:t>Can be listen only or can also DIGI-peat/inject traffic from the internet.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3233" y="6582455"/>
            <a:ext cx="17981535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Libre Baskerville"/>
              </a:rPr>
              <a:t>This means traffic from one person can pass from one i-Gate to another i-Gate that has recently heard the intended recipient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35213" y="4140848"/>
            <a:ext cx="9144000" cy="4924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Most “beaconed” info can be found at the website aprs.fi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827093" y="1250028"/>
            <a:ext cx="10360241" cy="1726707"/>
          </a:xfrm>
          <a:custGeom>
            <a:avLst/>
            <a:gdLst/>
            <a:ahLst/>
            <a:cxnLst/>
            <a:rect r="r" b="b" t="t" l="l"/>
            <a:pathLst>
              <a:path h="1726707" w="10360241">
                <a:moveTo>
                  <a:pt x="0" y="0"/>
                </a:moveTo>
                <a:lnTo>
                  <a:pt x="10360241" y="0"/>
                </a:lnTo>
                <a:lnTo>
                  <a:pt x="10360241" y="1726707"/>
                </a:lnTo>
                <a:lnTo>
                  <a:pt x="0" y="172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35889" y="152642"/>
            <a:ext cx="14416221" cy="9872024"/>
          </a:xfrm>
          <a:custGeom>
            <a:avLst/>
            <a:gdLst/>
            <a:ahLst/>
            <a:cxnLst/>
            <a:rect r="r" b="b" t="t" l="l"/>
            <a:pathLst>
              <a:path h="9872024" w="14416221">
                <a:moveTo>
                  <a:pt x="0" y="0"/>
                </a:moveTo>
                <a:lnTo>
                  <a:pt x="14416222" y="0"/>
                </a:lnTo>
                <a:lnTo>
                  <a:pt x="14416222" y="9872024"/>
                </a:lnTo>
                <a:lnTo>
                  <a:pt x="0" y="98720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350" t="-27147" r="-3598" b="-2925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56399" y="0"/>
            <a:ext cx="11085026" cy="10203991"/>
          </a:xfrm>
          <a:custGeom>
            <a:avLst/>
            <a:gdLst/>
            <a:ahLst/>
            <a:cxnLst/>
            <a:rect r="r" b="b" t="t" l="l"/>
            <a:pathLst>
              <a:path h="10203991" w="11085026">
                <a:moveTo>
                  <a:pt x="0" y="0"/>
                </a:moveTo>
                <a:lnTo>
                  <a:pt x="11085026" y="0"/>
                </a:lnTo>
                <a:lnTo>
                  <a:pt x="11085026" y="10203991"/>
                </a:lnTo>
                <a:lnTo>
                  <a:pt x="0" y="10203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60331" y="2126947"/>
            <a:ext cx="10367339" cy="7303800"/>
          </a:xfrm>
          <a:custGeom>
            <a:avLst/>
            <a:gdLst/>
            <a:ahLst/>
            <a:cxnLst/>
            <a:rect r="r" b="b" t="t" l="l"/>
            <a:pathLst>
              <a:path h="7303800" w="10367339">
                <a:moveTo>
                  <a:pt x="0" y="0"/>
                </a:moveTo>
                <a:lnTo>
                  <a:pt x="10367338" y="0"/>
                </a:lnTo>
                <a:lnTo>
                  <a:pt x="10367338" y="7303801"/>
                </a:lnTo>
                <a:lnTo>
                  <a:pt x="0" y="73038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913313" y="121054"/>
            <a:ext cx="646137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DIGI-peater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8134" y="1618950"/>
            <a:ext cx="12531733" cy="7049100"/>
          </a:xfrm>
          <a:custGeom>
            <a:avLst/>
            <a:gdLst/>
            <a:ahLst/>
            <a:cxnLst/>
            <a:rect r="r" b="b" t="t" l="l"/>
            <a:pathLst>
              <a:path h="7049100" w="12531733">
                <a:moveTo>
                  <a:pt x="0" y="0"/>
                </a:moveTo>
                <a:lnTo>
                  <a:pt x="12531732" y="0"/>
                </a:lnTo>
                <a:lnTo>
                  <a:pt x="12531732" y="7049100"/>
                </a:lnTo>
                <a:lnTo>
                  <a:pt x="0" y="7049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351" r="0" b="-300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93406" y="206581"/>
            <a:ext cx="3270349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i-Gate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03886" y="1538832"/>
            <a:ext cx="9280229" cy="8099705"/>
          </a:xfrm>
          <a:custGeom>
            <a:avLst/>
            <a:gdLst/>
            <a:ahLst/>
            <a:cxnLst/>
            <a:rect r="r" b="b" t="t" l="l"/>
            <a:pathLst>
              <a:path h="8099705" w="9280229">
                <a:moveTo>
                  <a:pt x="0" y="0"/>
                </a:moveTo>
                <a:lnTo>
                  <a:pt x="9280228" y="0"/>
                </a:lnTo>
                <a:lnTo>
                  <a:pt x="9280228" y="8099704"/>
                </a:lnTo>
                <a:lnTo>
                  <a:pt x="0" y="80997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851722" y="218800"/>
            <a:ext cx="8584555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Weather Station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0922" y="5053428"/>
            <a:ext cx="17419319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16"/>
              </a:lnSpc>
            </a:pPr>
            <a:r>
              <a:rPr lang="en-US" sz="7680">
                <a:solidFill>
                  <a:srgbClr val="FFFFFF"/>
                </a:solidFill>
                <a:latin typeface="Libre Baskerville Bold"/>
              </a:rPr>
              <a:t>ANNOUNCEMENTS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69814" y="2341221"/>
            <a:ext cx="13148372" cy="7395959"/>
          </a:xfrm>
          <a:custGeom>
            <a:avLst/>
            <a:gdLst/>
            <a:ahLst/>
            <a:cxnLst/>
            <a:rect r="r" b="b" t="t" l="l"/>
            <a:pathLst>
              <a:path h="7395959" w="13148372">
                <a:moveTo>
                  <a:pt x="0" y="0"/>
                </a:moveTo>
                <a:lnTo>
                  <a:pt x="13148372" y="0"/>
                </a:lnTo>
                <a:lnTo>
                  <a:pt x="13148372" y="7395959"/>
                </a:lnTo>
                <a:lnTo>
                  <a:pt x="0" y="7395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6817" r="0" b="-855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99130" y="487600"/>
            <a:ext cx="10934105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Winlink RMS Server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86072" y="2553499"/>
            <a:ext cx="12162793" cy="6841571"/>
          </a:xfrm>
          <a:custGeom>
            <a:avLst/>
            <a:gdLst/>
            <a:ahLst/>
            <a:cxnLst/>
            <a:rect r="r" b="b" t="t" l="l"/>
            <a:pathLst>
              <a:path h="6841571" w="12162793">
                <a:moveTo>
                  <a:pt x="0" y="0"/>
                </a:moveTo>
                <a:lnTo>
                  <a:pt x="12162793" y="0"/>
                </a:lnTo>
                <a:lnTo>
                  <a:pt x="12162793" y="6841571"/>
                </a:lnTo>
                <a:lnTo>
                  <a:pt x="0" y="68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290" r="0" b="-3033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8801" y="231018"/>
            <a:ext cx="18288000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Some Random Dude on a handheld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783333" y="2843654"/>
            <a:ext cx="11755568" cy="6612507"/>
          </a:xfrm>
          <a:custGeom>
            <a:avLst/>
            <a:gdLst/>
            <a:ahLst/>
            <a:cxnLst/>
            <a:rect r="r" b="b" t="t" l="l"/>
            <a:pathLst>
              <a:path h="6612507" w="11755568">
                <a:moveTo>
                  <a:pt x="0" y="0"/>
                </a:moveTo>
                <a:lnTo>
                  <a:pt x="11755568" y="0"/>
                </a:lnTo>
                <a:lnTo>
                  <a:pt x="11755568" y="6612507"/>
                </a:lnTo>
                <a:lnTo>
                  <a:pt x="0" y="6612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5220" r="0" b="-4842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47914" y="829711"/>
            <a:ext cx="439668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Vehicles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53446" y="2643051"/>
            <a:ext cx="11438837" cy="6434346"/>
          </a:xfrm>
          <a:custGeom>
            <a:avLst/>
            <a:gdLst/>
            <a:ahLst/>
            <a:cxnLst/>
            <a:rect r="r" b="b" t="t" l="l"/>
            <a:pathLst>
              <a:path h="6434346" w="11438837">
                <a:moveTo>
                  <a:pt x="0" y="0"/>
                </a:moveTo>
                <a:lnTo>
                  <a:pt x="11438836" y="0"/>
                </a:lnTo>
                <a:lnTo>
                  <a:pt x="11438836" y="6434345"/>
                </a:lnTo>
                <a:lnTo>
                  <a:pt x="0" y="64343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641" r="0" b="-432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23512" y="622001"/>
            <a:ext cx="12068770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Echo-Link Connection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55414" y="2653637"/>
            <a:ext cx="12614686" cy="7095761"/>
          </a:xfrm>
          <a:custGeom>
            <a:avLst/>
            <a:gdLst/>
            <a:ahLst/>
            <a:cxnLst/>
            <a:rect r="r" b="b" t="t" l="l"/>
            <a:pathLst>
              <a:path h="7095761" w="12614686">
                <a:moveTo>
                  <a:pt x="0" y="0"/>
                </a:moveTo>
                <a:lnTo>
                  <a:pt x="12614686" y="0"/>
                </a:lnTo>
                <a:lnTo>
                  <a:pt x="12614686" y="7095761"/>
                </a:lnTo>
                <a:lnTo>
                  <a:pt x="0" y="7095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70" r="0" b="-3511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71716" y="683092"/>
            <a:ext cx="8815983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RV telemetry!?!?!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3734" y="2210047"/>
            <a:ext cx="12795095" cy="7197241"/>
          </a:xfrm>
          <a:custGeom>
            <a:avLst/>
            <a:gdLst/>
            <a:ahLst/>
            <a:cxnLst/>
            <a:rect r="r" b="b" t="t" l="l"/>
            <a:pathLst>
              <a:path h="7197241" w="12795095">
                <a:moveTo>
                  <a:pt x="0" y="0"/>
                </a:moveTo>
                <a:lnTo>
                  <a:pt x="12795095" y="0"/>
                </a:lnTo>
                <a:lnTo>
                  <a:pt x="12795095" y="7197241"/>
                </a:lnTo>
                <a:lnTo>
                  <a:pt x="0" y="7197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462" r="0" b="-80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6572" y="404813"/>
            <a:ext cx="16819364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Event or special interest marker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37738" y="283441"/>
            <a:ext cx="15315248" cy="246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20"/>
              </a:lnSpc>
              <a:spcBef>
                <a:spcPct val="0"/>
              </a:spcBef>
            </a:pPr>
            <a:r>
              <a:rPr lang="en-US" sz="8100">
                <a:solidFill>
                  <a:srgbClr val="FFFFFF"/>
                </a:solidFill>
                <a:latin typeface="Libre Baskerville"/>
              </a:rPr>
              <a:t>Positioning and Telemetry are just the tip of the iceberg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21234" y="3310309"/>
            <a:ext cx="1544553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FFFFFF"/>
                </a:solidFill>
                <a:latin typeface="Libre Baskerville"/>
              </a:rPr>
              <a:t>SMS messaging (https://aprs.wiki/SMS/)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6214" y="4695825"/>
            <a:ext cx="1767557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FFFFFF"/>
                </a:solidFill>
                <a:latin typeface="Libre Baskerville"/>
              </a:rPr>
              <a:t>Winlink  (https://www.winlink.org/APRSLink)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6081341"/>
            <a:ext cx="18288000" cy="1790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FFFFFF"/>
                </a:solidFill>
                <a:latin typeface="Libre Baskerville"/>
              </a:rPr>
              <a:t>Weather report message (https://sites.google.com/site/ki6wjp/wxbot0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51178" y="8357816"/>
            <a:ext cx="6170712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80"/>
              </a:lnSpc>
              <a:spcBef>
                <a:spcPct val="0"/>
              </a:spcBef>
            </a:pPr>
            <a:r>
              <a:rPr lang="en-US" sz="5900">
                <a:solidFill>
                  <a:srgbClr val="FFFFFF"/>
                </a:solidFill>
                <a:latin typeface="Libre Baskerville"/>
              </a:rPr>
              <a:t>and much more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29755" y="1478918"/>
            <a:ext cx="10828489" cy="7329165"/>
            <a:chOff x="0" y="0"/>
            <a:chExt cx="14437985" cy="9772219"/>
          </a:xfrm>
        </p:grpSpPr>
        <p:sp>
          <p:nvSpPr>
            <p:cNvPr name="TextBox 4" id="4"/>
            <p:cNvSpPr txBox="true"/>
            <p:nvPr/>
          </p:nvSpPr>
          <p:spPr>
            <a:xfrm rot="-592460">
              <a:off x="321423" y="1551946"/>
              <a:ext cx="13634597" cy="41250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455"/>
                </a:lnSpc>
                <a:spcBef>
                  <a:spcPct val="0"/>
                </a:spcBef>
              </a:pPr>
              <a:r>
                <a:rPr lang="en-US" sz="22455">
                  <a:solidFill>
                    <a:srgbClr val="F6F3E4"/>
                  </a:solidFill>
                  <a:latin typeface="Bukhari Script Bold"/>
                </a:rPr>
                <a:t>Thank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-515361">
              <a:off x="1792625" y="5132967"/>
              <a:ext cx="12434519" cy="3731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210"/>
                </a:lnSpc>
                <a:spcBef>
                  <a:spcPct val="0"/>
                </a:spcBef>
              </a:pPr>
              <a:r>
                <a:rPr lang="en-US" sz="20210">
                  <a:solidFill>
                    <a:srgbClr val="F6F3E4"/>
                  </a:solidFill>
                  <a:latin typeface="Bukhari Script Bold"/>
                </a:rPr>
                <a:t>you!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Freeform 3" id="3" descr="A black and white picture of a train  Description automatically generated"/>
          <p:cNvSpPr/>
          <p:nvPr/>
        </p:nvSpPr>
        <p:spPr>
          <a:xfrm flipH="false" flipV="false" rot="0">
            <a:off x="3471649" y="2029478"/>
            <a:ext cx="11079099" cy="5165630"/>
          </a:xfrm>
          <a:custGeom>
            <a:avLst/>
            <a:gdLst/>
            <a:ahLst/>
            <a:cxnLst/>
            <a:rect r="r" b="b" t="t" l="l"/>
            <a:pathLst>
              <a:path h="5165630" w="11079099">
                <a:moveTo>
                  <a:pt x="0" y="0"/>
                </a:moveTo>
                <a:lnTo>
                  <a:pt x="11079099" y="0"/>
                </a:lnTo>
                <a:lnTo>
                  <a:pt x="11079099" y="5165630"/>
                </a:lnTo>
                <a:lnTo>
                  <a:pt x="0" y="51656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2400" y="7537191"/>
            <a:ext cx="1813560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6966">
                <a:solidFill>
                  <a:srgbClr val="FFFFFF"/>
                </a:solidFill>
                <a:latin typeface="Libre Baskerville"/>
              </a:rPr>
              <a:t>March 23rd</a:t>
            </a:r>
          </a:p>
          <a:p>
            <a:pPr algn="ctr">
              <a:lnSpc>
                <a:spcPts val="8359"/>
              </a:lnSpc>
            </a:pPr>
            <a:r>
              <a:rPr lang="en-US" sz="6966">
                <a:solidFill>
                  <a:srgbClr val="FFFFFF"/>
                </a:solidFill>
                <a:latin typeface="Libre Baskerville"/>
              </a:rPr>
              <a:t>Heritage Day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Freeform 3" id="3" descr="A long shot of a road  Description automatically generated"/>
          <p:cNvSpPr/>
          <p:nvPr/>
        </p:nvSpPr>
        <p:spPr>
          <a:xfrm flipH="false" flipV="false" rot="0">
            <a:off x="3957112" y="2245587"/>
            <a:ext cx="10373777" cy="7780333"/>
          </a:xfrm>
          <a:custGeom>
            <a:avLst/>
            <a:gdLst/>
            <a:ahLst/>
            <a:cxnLst/>
            <a:rect r="r" b="b" t="t" l="l"/>
            <a:pathLst>
              <a:path h="7780333" w="10373777">
                <a:moveTo>
                  <a:pt x="0" y="0"/>
                </a:moveTo>
                <a:lnTo>
                  <a:pt x="10373776" y="0"/>
                </a:lnTo>
                <a:lnTo>
                  <a:pt x="10373776" y="7780332"/>
                </a:lnTo>
                <a:lnTo>
                  <a:pt x="0" y="7780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32636" y="7119988"/>
            <a:ext cx="9022729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7"/>
              </a:lnSpc>
            </a:pPr>
            <a:r>
              <a:rPr lang="en-US" sz="5339">
                <a:solidFill>
                  <a:srgbClr val="000000"/>
                </a:solidFill>
                <a:latin typeface="Libre Baskerville Bold"/>
              </a:rPr>
              <a:t>LARC Picnic</a:t>
            </a:r>
          </a:p>
          <a:p>
            <a:pPr algn="ctr">
              <a:lnSpc>
                <a:spcPts val="6407"/>
              </a:lnSpc>
            </a:pPr>
            <a:r>
              <a:rPr lang="en-US" sz="5339">
                <a:solidFill>
                  <a:srgbClr val="000000"/>
                </a:solidFill>
                <a:latin typeface="Libre Baskerville Bold"/>
              </a:rPr>
              <a:t>April 6ᵗʰ</a:t>
            </a:r>
          </a:p>
          <a:p>
            <a:pPr algn="ctr">
              <a:lnSpc>
                <a:spcPts val="6407"/>
              </a:lnSpc>
            </a:pPr>
            <a:r>
              <a:rPr lang="en-US" sz="5339">
                <a:solidFill>
                  <a:srgbClr val="000000"/>
                </a:solidFill>
                <a:latin typeface="Libre Baskerville Bold"/>
              </a:rPr>
              <a:t>Colt Creek State Park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Freeform 3" id="3" descr="A group of people walking in front of a sign  Description automatically generated"/>
          <p:cNvSpPr/>
          <p:nvPr/>
        </p:nvSpPr>
        <p:spPr>
          <a:xfrm flipH="false" flipV="false" rot="0">
            <a:off x="3957790" y="2014054"/>
            <a:ext cx="10520796" cy="5513676"/>
          </a:xfrm>
          <a:custGeom>
            <a:avLst/>
            <a:gdLst/>
            <a:ahLst/>
            <a:cxnLst/>
            <a:rect r="r" b="b" t="t" l="l"/>
            <a:pathLst>
              <a:path h="5513676" w="10520796">
                <a:moveTo>
                  <a:pt x="0" y="0"/>
                </a:moveTo>
                <a:lnTo>
                  <a:pt x="10520795" y="0"/>
                </a:lnTo>
                <a:lnTo>
                  <a:pt x="10520795" y="5513676"/>
                </a:lnTo>
                <a:lnTo>
                  <a:pt x="0" y="5513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7882478"/>
            <a:ext cx="18288000" cy="2347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75"/>
              </a:lnSpc>
            </a:pPr>
            <a:r>
              <a:rPr lang="en-US" sz="7729">
                <a:solidFill>
                  <a:srgbClr val="FFFFFF"/>
                </a:solidFill>
                <a:latin typeface="Libre Baskerville Bold"/>
              </a:rPr>
              <a:t>Sun N Fun</a:t>
            </a:r>
          </a:p>
          <a:p>
            <a:pPr algn="ctr">
              <a:lnSpc>
                <a:spcPts val="9275"/>
              </a:lnSpc>
            </a:pPr>
            <a:r>
              <a:rPr lang="en-US" sz="7729">
                <a:solidFill>
                  <a:srgbClr val="FFFFFF"/>
                </a:solidFill>
                <a:latin typeface="Libre Baskerville Bold"/>
              </a:rPr>
              <a:t>April 9-14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3099" y="2472488"/>
            <a:ext cx="14121803" cy="3350936"/>
          </a:xfrm>
          <a:custGeom>
            <a:avLst/>
            <a:gdLst/>
            <a:ahLst/>
            <a:cxnLst/>
            <a:rect r="r" b="b" t="t" l="l"/>
            <a:pathLst>
              <a:path h="3350936" w="14121803">
                <a:moveTo>
                  <a:pt x="0" y="0"/>
                </a:moveTo>
                <a:lnTo>
                  <a:pt x="14121802" y="0"/>
                </a:lnTo>
                <a:lnTo>
                  <a:pt x="14121802" y="3350937"/>
                </a:lnTo>
                <a:lnTo>
                  <a:pt x="0" y="3350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170" r="0" b="-17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00628" y="7365384"/>
            <a:ext cx="12286743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19"/>
              </a:lnSpc>
            </a:pPr>
            <a:r>
              <a:rPr lang="en-US" sz="7266">
                <a:solidFill>
                  <a:srgbClr val="FFFFFF"/>
                </a:solidFill>
                <a:latin typeface="Libre Baskerville"/>
              </a:rPr>
              <a:t>Postponed TBD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400" y="152400"/>
            <a:ext cx="11218205" cy="1745608"/>
          </a:xfrm>
          <a:custGeom>
            <a:avLst/>
            <a:gdLst/>
            <a:ahLst/>
            <a:cxnLst/>
            <a:rect r="r" b="b" t="t" l="l"/>
            <a:pathLst>
              <a:path h="1745608" w="11218205">
                <a:moveTo>
                  <a:pt x="0" y="0"/>
                </a:moveTo>
                <a:lnTo>
                  <a:pt x="11218205" y="0"/>
                </a:lnTo>
                <a:lnTo>
                  <a:pt x="11218205" y="1745608"/>
                </a:lnTo>
                <a:lnTo>
                  <a:pt x="0" y="174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617" r="-16159" b="-361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41212" y="2183159"/>
            <a:ext cx="10005575" cy="4265770"/>
          </a:xfrm>
          <a:custGeom>
            <a:avLst/>
            <a:gdLst/>
            <a:ahLst/>
            <a:cxnLst/>
            <a:rect r="r" b="b" t="t" l="l"/>
            <a:pathLst>
              <a:path h="4265770" w="10005575">
                <a:moveTo>
                  <a:pt x="0" y="0"/>
                </a:moveTo>
                <a:lnTo>
                  <a:pt x="10005576" y="0"/>
                </a:lnTo>
                <a:lnTo>
                  <a:pt x="10005576" y="4265769"/>
                </a:lnTo>
                <a:lnTo>
                  <a:pt x="0" y="4265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9210" y="6838150"/>
            <a:ext cx="17245675" cy="1658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07"/>
              </a:lnSpc>
            </a:pPr>
            <a:r>
              <a:rPr lang="en-US" sz="9719">
                <a:solidFill>
                  <a:srgbClr val="FFFFFF"/>
                </a:solidFill>
                <a:latin typeface="Libre Baskerville Bold"/>
              </a:rPr>
              <a:t>June 22-23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D6D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34343" y="526058"/>
            <a:ext cx="8819314" cy="9234884"/>
          </a:xfrm>
          <a:custGeom>
            <a:avLst/>
            <a:gdLst/>
            <a:ahLst/>
            <a:cxnLst/>
            <a:rect r="r" b="b" t="t" l="l"/>
            <a:pathLst>
              <a:path h="9234884" w="8819314">
                <a:moveTo>
                  <a:pt x="0" y="0"/>
                </a:moveTo>
                <a:lnTo>
                  <a:pt x="8819314" y="0"/>
                </a:lnTo>
                <a:lnTo>
                  <a:pt x="8819314" y="9234884"/>
                </a:lnTo>
                <a:lnTo>
                  <a:pt x="0" y="9234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DAF-sdXozNk</dc:identifier>
  <dcterms:modified xsi:type="dcterms:W3CDTF">2011-08-01T06:04:30Z</dcterms:modified>
  <cp:revision>1</cp:revision>
  <dc:title>11-March-2024-LARC Presentation</dc:title>
</cp:coreProperties>
</file>